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sldIdLst>
    <p:sldId id="256" r:id="rId2"/>
    <p:sldId id="257" r:id="rId3"/>
    <p:sldId id="288" r:id="rId4"/>
    <p:sldId id="262" r:id="rId5"/>
    <p:sldId id="285" r:id="rId6"/>
    <p:sldId id="286" r:id="rId7"/>
    <p:sldId id="287" r:id="rId8"/>
    <p:sldId id="258" r:id="rId9"/>
    <p:sldId id="259" r:id="rId10"/>
    <p:sldId id="260" r:id="rId11"/>
    <p:sldId id="261" r:id="rId12"/>
    <p:sldId id="282" r:id="rId13"/>
    <p:sldId id="280" r:id="rId14"/>
    <p:sldId id="284" r:id="rId15"/>
    <p:sldId id="283" r:id="rId16"/>
    <p:sldId id="29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8"/>
  </p:normalViewPr>
  <p:slideViewPr>
    <p:cSldViewPr snapToGrid="0">
      <p:cViewPr varScale="1">
        <p:scale>
          <a:sx n="117" d="100"/>
          <a:sy n="117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9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74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46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5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3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44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50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E59A1E-B042-3E00-70F6-9325A54E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br>
              <a:rPr lang="it-IT" sz="2900" dirty="0"/>
            </a:br>
            <a:br>
              <a:rPr lang="it-IT" sz="2900" dirty="0"/>
            </a:br>
            <a: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CONVEGNO INTERREGIONALE</a:t>
            </a:r>
            <a:b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PIEMONTE-LIGURIA LOMBARDIA</a:t>
            </a:r>
            <a:b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Damiano, 8 ottobre 2023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6A6692-1736-3DB4-86A7-52C3AC68B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0" y="4158061"/>
            <a:ext cx="6389914" cy="1143000"/>
          </a:xfrm>
        </p:spPr>
        <p:txBody>
          <a:bodyPr>
            <a:noAutofit/>
          </a:bodyPr>
          <a:lstStyle/>
          <a:p>
            <a:r>
              <a:rPr lang="it-IT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SCUOLA ALL’EPOCA DEL PNRR:</a:t>
            </a:r>
          </a:p>
          <a:p>
            <a:r>
              <a:rPr lang="it-IT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Risorse, strumenti e opportunità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Pezzi di plastica di un puzzle">
            <a:extLst>
              <a:ext uri="{FF2B5EF4-FFF2-40B4-BE49-F238E27FC236}">
                <a16:creationId xmlns:a16="http://schemas.microsoft.com/office/drawing/2014/main" id="{454D362D-8A31-8AA4-E4B6-E38405B34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r="1321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B285C-04F0-0F73-96E8-F097B6DD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Nosengo</a:t>
            </a:r>
            <a:r>
              <a:rPr lang="it-IT" sz="4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il PNRR </a:t>
            </a:r>
            <a:r>
              <a:rPr lang="it-IT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(ovvero il valore della formazione)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01607B-521C-7E83-D176-E156B96A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800" i="1" dirty="0"/>
          </a:p>
          <a:p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L’educatore che non voglia essere un inciampo o uno scandalo per i suoi discepoli, deve perfezionare moralmente la sua vita e cercare di essere vero esempio di bene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(G.NOSENGO, T. PIACENTINI,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La spiritualità professionale dell’insegnante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in C. SANTONOCITO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, Il pensiero educativo e pedagogico di Gesualdo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Nosengo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. Antologia scritti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UCIIM, Roma, 1974)</a:t>
            </a:r>
          </a:p>
        </p:txBody>
      </p:sp>
    </p:spTree>
    <p:extLst>
      <p:ext uri="{BB962C8B-B14F-4D97-AF65-F5344CB8AC3E}">
        <p14:creationId xmlns:p14="http://schemas.microsoft.com/office/powerpoint/2010/main" val="395010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6B0FFA-2695-6FA2-6BC3-8071FFD8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Maledette occupazioni </a:t>
            </a:r>
            <a:r>
              <a:rPr lang="it-IT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(ovvero pensieri, preghiere e azioni)</a:t>
            </a:r>
            <a:endParaRPr lang="it-IT" sz="3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CFDFC8-5646-E3E4-C191-A9E694FA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Sono sul punto di cedere e di lasciarmi andare un po’ troppo all’azione, un po’ troppo per l’amore della medesima, per instabilità d’animo, </a:t>
            </a:r>
            <a:r>
              <a:rPr lang="it-IT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per amore del nuovo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, per debolezza di fronte a coloro che insistono per avermi.</a:t>
            </a:r>
          </a:p>
          <a:p>
            <a:pPr marL="0" indent="0">
              <a:buNone/>
            </a:pPr>
            <a:endParaRPr lang="it-I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(G.NOSENGO, Esercizi, 1945-1947,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8/10/1945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836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8397C-9E50-EBA4-6E3D-81E487C4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UCIIM e il PNRR </a:t>
            </a:r>
            <a:r>
              <a:rPr lang="it-IT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(ovvero la centralità della persona)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6CA84-548A-065B-1156-C78305ED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Miglioramento della qualità dell'istruzione</a:t>
            </a:r>
            <a:b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Preparazione degli studenti alle sfide del mondo del lavoro 4.0</a:t>
            </a:r>
            <a:b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Innovazione didattica e sviluppo di competenze trasversali</a:t>
            </a:r>
            <a:b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Miglioramento della motivazione degli studenti e riduzione della       dispersione scolastica</a:t>
            </a:r>
          </a:p>
          <a:p>
            <a:pPr marL="0" indent="0">
              <a:buNone/>
            </a:pPr>
            <a:r>
              <a:rPr lang="it-IT" sz="2800" b="0" i="1" u="none" strike="noStrike" dirty="0">
                <a:effectLst/>
                <a:latin typeface="Arial" panose="020B0604020202020204" pitchFamily="34" charset="0"/>
              </a:rPr>
              <a:t>L’Unione si è sempre impegnata e ha contribuito, con un’azione di stimolo e con la presentazione di significative proposte, alla ideazione e realizzazione delle riforme della scuola, sempre nell’ottica dell’innovazione positiva che valorizzi la persona e la società</a:t>
            </a:r>
            <a:r>
              <a:rPr lang="it-IT" sz="2800" b="0" i="0" u="none" strike="noStrike" dirty="0">
                <a:effectLst/>
                <a:latin typeface="Arial" panose="020B0604020202020204" pitchFamily="34" charset="0"/>
              </a:rPr>
              <a:t>. (dallo Statuto UCIIM)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859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C1DCCA-AFAD-449B-8ABF-731185D4B2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3" b="6404"/>
          <a:stretch/>
        </p:blipFill>
        <p:spPr>
          <a:xfrm>
            <a:off x="0" y="468085"/>
            <a:ext cx="12061371" cy="499654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A7E40E-03AF-45E2-AB9C-67A08C5F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66756"/>
            <a:ext cx="12191999" cy="65694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 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Uguaglianza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uguaglianza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sostanziale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1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65A75-023F-F2BB-5965-CB19A9FE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ARTICOLO 3: Costituzione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AAB112-8B73-705F-95D1-2F4CAE1BF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Tutti i cittadini hanno pari dignità sociale e sono eguali davanti alla legge, senza distinzione di sesso, di razza, di lingua, di religione, di opinioni politiche, di condizioni personali e sociali.</a:t>
            </a:r>
          </a:p>
          <a:p>
            <a:pPr marL="0" indent="0">
              <a:buNone/>
            </a:pPr>
            <a:r>
              <a:rPr lang="it-IT" sz="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È compito della Repubblica rimuovere gli ostacoli di ordine economico e sociale, che, limitando di fatto la libertà e l'eguaglianza dei cittadini, impediscono il pieno sviluppo della persona umana e l'effettiva partecipazione di tutti i lavoratori all'organizzazione politica, economica e sociale del Paese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615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iso umano, sorriso, vestiti, testo&#10;&#10;Descrizione generata automaticamente">
            <a:extLst>
              <a:ext uri="{FF2B5EF4-FFF2-40B4-BE49-F238E27FC236}">
                <a16:creationId xmlns:a16="http://schemas.microsoft.com/office/drawing/2014/main" id="{B28E52C9-C1CA-7CBE-4A06-8C29B9A9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2" y="0"/>
            <a:ext cx="9343155" cy="67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4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0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 descr="Immagine che contiene orologio, Orologio da parete, Orologio al quarzo, numero&#10;&#10;Descrizione generata automaticamente">
            <a:extLst>
              <a:ext uri="{FF2B5EF4-FFF2-40B4-BE49-F238E27FC236}">
                <a16:creationId xmlns:a16="http://schemas.microsoft.com/office/drawing/2014/main" id="{215F6B51-1F11-089A-294D-F1DE3C358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1" r="1" b="28509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8" name="Arc 22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4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6F3ADF-4FC1-6DB7-AA93-F6C28636B9DB}"/>
              </a:ext>
            </a:extLst>
          </p:cNvPr>
          <p:cNvSpPr txBox="1"/>
          <p:nvPr/>
        </p:nvSpPr>
        <p:spPr>
          <a:xfrm>
            <a:off x="191284" y="4627217"/>
            <a:ext cx="4822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it-IT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Amici</a:t>
            </a:r>
            <a:endParaRPr lang="it-IT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i="1" dirty="0">
                <a:solidFill>
                  <a:srgbClr val="C00000"/>
                </a:solidFill>
                <a:latin typeface="Engravers MT" panose="02090707080505020304" pitchFamily="18" charset="77"/>
                <a:cs typeface="Arial" panose="020B0604020202020204" pitchFamily="34" charset="0"/>
              </a:rPr>
              <a:t>Fabrizio Zago</a:t>
            </a:r>
          </a:p>
        </p:txBody>
      </p:sp>
    </p:spTree>
    <p:extLst>
      <p:ext uri="{BB962C8B-B14F-4D97-AF65-F5344CB8AC3E}">
        <p14:creationId xmlns:p14="http://schemas.microsoft.com/office/powerpoint/2010/main" val="373171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08199-A5DE-53FD-85F5-0D8305CBF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028" y="1122363"/>
            <a:ext cx="8860971" cy="1655762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49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 </a:t>
            </a:r>
            <a:r>
              <a:rPr lang="it-IT" sz="49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Piano Nazionale di Ripresa e Resilienza</a:t>
            </a:r>
            <a:endParaRPr lang="it-IT" sz="49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D7BA09-9AA7-F8F2-6E3C-080221F5C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8371"/>
            <a:ext cx="9144000" cy="1959429"/>
          </a:xfrm>
        </p:spPr>
        <p:txBody>
          <a:bodyPr>
            <a:noAutofit/>
          </a:bodyPr>
          <a:lstStyle/>
          <a:p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PNRR 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 un’opportunità per le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Scuole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servirà all’Italia per accedere alle risorse economiche del </a:t>
            </a:r>
            <a:r>
              <a:rPr lang="it-IT" sz="2800" b="1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Generation EU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l’obiettivo di superare i danni economici e sociali causati dall’emergenza da </a:t>
            </a:r>
            <a:r>
              <a:rPr lang="it-IT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9F75-3303-B5BC-25AA-4ABE55E5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PNRR e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DE78E9-A3FE-B9A4-5A03-05F75DC3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programma alimenta </a:t>
            </a:r>
            <a:r>
              <a:rPr lang="it-IT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Futura – La scuola per l’Italia di domani</a:t>
            </a:r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cornice che collega le diverse azioni attivate grazie a risorse nazionali ed europee per una </a:t>
            </a:r>
            <a:r>
              <a:rPr lang="it-IT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scuola innovativa, sostenibile, sicura e inclusiva</a:t>
            </a:r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L’obiettivo è realizzare 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nuovo sistema educativo, per garantire </a:t>
            </a:r>
            <a:r>
              <a:rPr lang="it-IT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diritto allo studio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it-IT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competenze digitali 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le </a:t>
            </a:r>
            <a:r>
              <a:rPr lang="it-IT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capacità necessarie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cogliere le sfide del futuro, </a:t>
            </a:r>
            <a:r>
              <a:rPr lang="it-IT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superando ogni tipo di disparità </a:t>
            </a:r>
            <a:r>
              <a:rPr lang="it-IT" sz="28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contrastando dispersione scolastica, povertà educativa e divari territoriali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38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70BF9-5CC0-E369-7E51-5713703F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3914"/>
            <a:ext cx="10842172" cy="1088572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FUTURA, LA SCUOLA PER L’ITALIA DI DOMANI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51F297-41F8-582A-8C95-5ECE16B6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1632857"/>
            <a:ext cx="11386456" cy="5029200"/>
          </a:xfrm>
        </p:spPr>
        <p:txBody>
          <a:bodyPr>
            <a:noAutofit/>
          </a:bodyPr>
          <a:lstStyle/>
          <a:p>
            <a:r>
              <a:rPr lang="it-IT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Italia Domani </a:t>
            </a:r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 il Piano Nazionale di Ripresa e Resilienza (PNRR) italiano, un </a:t>
            </a:r>
            <a:r>
              <a:rPr lang="it-IT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piano di trasformazione del Paese</a:t>
            </a:r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che lascerà una preziosa eredità alle generazioni future, dando vita a una crescita economica più 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robusta</a:t>
            </a:r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  <a:r>
              <a:rPr lang="it-IT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8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inclusiva</a:t>
            </a:r>
            <a:r>
              <a:rPr lang="it-IT" sz="2800" b="0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800" b="1" i="0" dirty="0">
                <a:effectLst/>
                <a:latin typeface="Raleway" pitchFamily="2" charset="77"/>
              </a:rPr>
              <a:t>Diverse riforme e linee d’investimento:</a:t>
            </a:r>
            <a:r>
              <a:rPr lang="it-IT" sz="2800" b="0" i="0" dirty="0">
                <a:effectLst/>
                <a:latin typeface="Raleway" pitchFamily="2" charset="77"/>
              </a:rPr>
              <a:t>  è il programma di interventi previsti dal </a:t>
            </a:r>
            <a:r>
              <a:rPr lang="it-IT" sz="2800" b="1" i="0" dirty="0">
                <a:effectLst/>
                <a:latin typeface="Raleway" pitchFamily="2" charset="77"/>
              </a:rPr>
              <a:t>PNRR Italia Domani</a:t>
            </a:r>
            <a:r>
              <a:rPr lang="it-IT" sz="2800" b="0" i="0" dirty="0">
                <a:effectLst/>
                <a:latin typeface="Raleway" pitchFamily="2" charset="77"/>
              </a:rPr>
              <a:t> per la parte di competenza del </a:t>
            </a:r>
            <a:r>
              <a:rPr lang="it-IT" sz="2800" b="1" i="0" dirty="0">
                <a:effectLst/>
                <a:latin typeface="Raleway" pitchFamily="2" charset="77"/>
              </a:rPr>
              <a:t>Ministero dell’Istruzione</a:t>
            </a:r>
            <a:r>
              <a:rPr lang="it-IT" sz="2800" b="0" i="0" dirty="0">
                <a:effectLst/>
                <a:latin typeface="Raleway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40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49EF5-E5CB-0782-0847-F1E14DB0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 e obiettivi</a:t>
            </a:r>
            <a:b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F24E9-82F2-CAE8-7EF6-2977BBC5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578429"/>
            <a:ext cx="10755086" cy="4659084"/>
          </a:xfrm>
        </p:spPr>
        <p:txBody>
          <a:bodyPr>
            <a:normAutofit/>
          </a:bodyPr>
          <a:lstStyle/>
          <a:p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Didattica digitale integrata e formazione sulla transizione digitale del personale scolastico</a:t>
            </a: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Obiettivo: </a:t>
            </a:r>
            <a:r>
              <a:rPr lang="it-IT" sz="2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Questa linea di investimento mira a promuovere un sistema di sviluppo della </a:t>
            </a:r>
            <a:r>
              <a:rPr lang="it-IT" sz="2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didattica digitale </a:t>
            </a:r>
            <a:r>
              <a:rPr lang="it-IT" sz="2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it-IT" sz="28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formazione del personale scolastico</a:t>
            </a:r>
            <a:r>
              <a:rPr lang="it-IT" sz="2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sulla transizione digitale</a:t>
            </a:r>
          </a:p>
          <a:p>
            <a:r>
              <a:rPr lang="it-IT" sz="2800" b="1" i="0" u="none" strike="noStrike" dirty="0">
                <a:effectLst/>
                <a:latin typeface="Raleway" pitchFamily="2" charset="77"/>
              </a:rPr>
              <a:t>Nuove competenze e nuovi linguaggi</a:t>
            </a:r>
            <a:endParaRPr lang="it-IT" sz="28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Obiettivo: 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L’obiettivo è garantire </a:t>
            </a:r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 opportunità e uguaglianza di genere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 termini didattici e di orientamento, rispetto alle materie STEM (scienza, tecnologia, ingegneria e matematica), alla </a:t>
            </a:r>
            <a:r>
              <a:rPr lang="it-IT" sz="2800" i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computer science 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alle competenze multilinguistiche</a:t>
            </a:r>
          </a:p>
        </p:txBody>
      </p:sp>
    </p:spTree>
    <p:extLst>
      <p:ext uri="{BB962C8B-B14F-4D97-AF65-F5344CB8AC3E}">
        <p14:creationId xmlns:p14="http://schemas.microsoft.com/office/powerpoint/2010/main" val="39614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86516-1973-86D3-B4F6-4554998631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0486" y="1208315"/>
            <a:ext cx="11266714" cy="4476524"/>
          </a:xfrm>
        </p:spPr>
        <p:txBody>
          <a:bodyPr>
            <a:normAutofit/>
          </a:bodyPr>
          <a:lstStyle/>
          <a:p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Riduzione dei divari territoriali</a:t>
            </a:r>
          </a:p>
          <a:p>
            <a:pPr marL="0" indent="0">
              <a:buNone/>
            </a:pP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questa linea di investimento si vuole potenziare le </a:t>
            </a:r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competenze di base di studentesse e studenti di I e II ciclo e a contrastare la dispersione scolastica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grazie a interventi mirati alle realtà</a:t>
            </a:r>
            <a:r>
              <a:rPr lang="fr-FR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8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territoriali e personalizzati sui bisogni degli studenti</a:t>
            </a:r>
            <a:r>
              <a:rPr lang="it-IT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8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Estensione del tempo pieno</a:t>
            </a:r>
          </a:p>
          <a:p>
            <a:pPr marL="0" indent="0">
              <a:buNone/>
            </a:pPr>
            <a:r>
              <a:rPr lang="it-IT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Grazie a questo investimento si punta a determinare un </a:t>
            </a:r>
            <a:r>
              <a:rPr lang="it-IT" sz="2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incremento dell’offerta formativa e a rafforzare il contrasto alla dispersione scolastica</a:t>
            </a:r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grazie all’attivazione del tempo pieno.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7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B65C0B-7069-E53A-97C1-28A58F7CAC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7457" y="869431"/>
            <a:ext cx="11279919" cy="5711252"/>
          </a:xfrm>
        </p:spPr>
        <p:txBody>
          <a:bodyPr>
            <a:normAutofit/>
          </a:bodyPr>
          <a:lstStyle/>
          <a:p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Scuole 4.0: nuove aule didattiche e laboratori</a:t>
            </a:r>
          </a:p>
          <a:p>
            <a:pPr marL="0" indent="0">
              <a:buNone/>
            </a:pPr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Accompagnare la transizione digitale della scuola italiana</a:t>
            </a:r>
            <a:r>
              <a:rPr lang="it-IT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trasformando le aule scolastiche precedentemente dedicate ai processi di didattica frontale </a:t>
            </a:r>
            <a:r>
              <a:rPr lang="it-IT" sz="28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ambienti di apprendimento innovativi</a:t>
            </a:r>
            <a:r>
              <a:rPr lang="it-IT" sz="28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connessi e digitali e potenziando i laboratori per le professioni digitali: questo l’obiettivo di questa linea di investimento per completare la modernizzazione di tutti gli ambienti scolastici italiani dotandoli di tecnologie utili alla didattica digitale.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8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80731-C77B-4190-F0AE-0710E265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SCUOLA 4.0</a:t>
            </a:r>
            <a:br>
              <a:rPr lang="it-IT" b="1" dirty="0"/>
            </a:br>
            <a:r>
              <a:rPr lang="it-IT" b="1" dirty="0"/>
              <a:t>    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193CE5-AD7A-642F-F47D-BDF3DC7A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086"/>
            <a:ext cx="10515600" cy="5029200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Piano Scuola 4.0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è un programma del Ministero dell'Istruzione che mira a 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riqualificare le scuole italiane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attraverso l'utilizzo di 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tecnologie innovative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Ecco alcuni dei benefici che il </a:t>
            </a: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Piano Scuola 4.0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potrà portare alle scuole italiane:</a:t>
            </a:r>
          </a:p>
          <a:p>
            <a:pPr marL="0" indent="0">
              <a:buNone/>
            </a:pP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Miglioramento della qualità dell'istruzione</a:t>
            </a:r>
            <a:b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Preparazione degli studenti alle sfide del mondo del lavoro 4.0</a:t>
            </a:r>
            <a:b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Innovazione didattica e sviluppo di competenze trasversali</a:t>
            </a:r>
            <a:br>
              <a:rPr lang="it-IT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Miglioramento della motivazione degli studenti e riduzione della       dispersione scolastica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4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76504-0E62-2E40-7738-75082FE0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nuove tecnologie TIC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2C4E1D-C68D-7CF6-4575-A703BACE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Le nuove tecnologie che dovranno, pertanto, migliorare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la qualità dell’istruzione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saranno uno strumento utile e non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il fine di tale azione</a:t>
            </a:r>
          </a:p>
          <a:p>
            <a:pPr marL="0" indent="0">
              <a:buNone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Quindi rimane fondamentale il valore della formazione come </a:t>
            </a:r>
            <a:r>
              <a:rPr lang="it-IT" sz="2800" i="1" dirty="0">
                <a:latin typeface="Arial" panose="020B0604020202020204" pitchFamily="34" charset="0"/>
                <a:cs typeface="Arial" panose="020B0604020202020204" pitchFamily="34" charset="0"/>
              </a:rPr>
              <a:t>aggregante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della comunità scolastica, e non già come mera formazione sulle nuove  tecnologie  </a:t>
            </a:r>
          </a:p>
        </p:txBody>
      </p:sp>
    </p:spTree>
    <p:extLst>
      <p:ext uri="{BB962C8B-B14F-4D97-AF65-F5344CB8AC3E}">
        <p14:creationId xmlns:p14="http://schemas.microsoft.com/office/powerpoint/2010/main" val="126560131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925</Words>
  <Application>Microsoft Macintosh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Engravers MT</vt:lpstr>
      <vt:lpstr>Raleway</vt:lpstr>
      <vt:lpstr>ShapesVTI</vt:lpstr>
      <vt:lpstr>  CONVEGNO INTERREGIONALE PIEMONTE-LIGURIA LOMBARDIA San Damiano, 8 ottobre 2023</vt:lpstr>
      <vt:lpstr> Il Piano Nazionale di Ripresa e Resilienza</vt:lpstr>
      <vt:lpstr>PNRR e SCUOLA</vt:lpstr>
      <vt:lpstr>FUTURA, LA SCUOLA PER L’ITALIA DI DOMANI</vt:lpstr>
      <vt:lpstr>Azioni e obiettivi </vt:lpstr>
      <vt:lpstr>Presentazione standard di PowerPoint</vt:lpstr>
      <vt:lpstr>Presentazione standard di PowerPoint</vt:lpstr>
      <vt:lpstr>PIANO SCUOLA 4.0       </vt:lpstr>
      <vt:lpstr>Le nuove tecnologie TIC</vt:lpstr>
      <vt:lpstr>Nosengo e il PNRR (ovvero il valore della formazione)</vt:lpstr>
      <vt:lpstr>Maledette occupazioni (ovvero pensieri, preghiere e azioni)</vt:lpstr>
      <vt:lpstr>UCIIM e il PNRR (ovvero la centralità della persona)</vt:lpstr>
      <vt:lpstr>  Uguaglianza formale e uguaglianza sostanziale</vt:lpstr>
      <vt:lpstr>ARTICOLO 3: Costituzione italiana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CONVEGNO INTERROGIONALE PIEMONTE-LIGURIA LOMBARDIA San Damiano, 8 ottobre 2023</dc:title>
  <dc:creator>Fabrizio Zago</dc:creator>
  <cp:lastModifiedBy>Fabrizio Zago</cp:lastModifiedBy>
  <cp:revision>20</cp:revision>
  <dcterms:created xsi:type="dcterms:W3CDTF">2023-09-20T16:03:22Z</dcterms:created>
  <dcterms:modified xsi:type="dcterms:W3CDTF">2023-10-08T08:43:58Z</dcterms:modified>
</cp:coreProperties>
</file>