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097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4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0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349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725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6486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2651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20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2140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86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401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701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7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842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571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432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3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8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BDC92-8753-4C20-826F-B82205FDC11F}" type="datetimeFigureOut">
              <a:rPr lang="it-IT" smtClean="0"/>
              <a:t>11/10/2024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4B947F2-2CF3-420B-BEAD-DA89C12A28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559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4DBC51-884F-0DAC-C846-80945FAB0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858" y="317249"/>
            <a:ext cx="9132141" cy="29718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t-IT" b="1" dirty="0"/>
              <a:t>Il grande dono della speranza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97E160-88BE-579D-0041-FB662A41E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6847"/>
            <a:ext cx="8450076" cy="217526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endParaRPr lang="it-IT" dirty="0"/>
          </a:p>
          <a:p>
            <a:r>
              <a:rPr lang="it-IT" dirty="0"/>
              <a:t>    San Damiano d’Asti </a:t>
            </a:r>
          </a:p>
          <a:p>
            <a:r>
              <a:rPr lang="it-IT" dirty="0"/>
              <a:t>   12 ottobre 2024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02E0D-1C20-08EA-0C52-0066F5F51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871" y="3756848"/>
            <a:ext cx="1999129" cy="217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3b7a6c67-dce5-4a87-8e48-d1417f18d370">
            <a:extLst>
              <a:ext uri="{FF2B5EF4-FFF2-40B4-BE49-F238E27FC236}">
                <a16:creationId xmlns:a16="http://schemas.microsoft.com/office/drawing/2014/main" id="{3440A9E9-10FA-2928-308D-865DA20C6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7236"/>
            <a:ext cx="2479889" cy="141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52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D993D8-8CF4-42B2-246A-69E8840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 DI SPERANZA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BE1A8F1-1749-4113-F6C6-8AE38F0A51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23482" y="1143000"/>
            <a:ext cx="3280974" cy="4572000"/>
          </a:xfrm>
        </p:spPr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9C9A2A1-7A13-6D21-BCC6-C50D45C7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2812" y="2758017"/>
            <a:ext cx="6021388" cy="2048933"/>
          </a:xfrm>
        </p:spPr>
        <p:txBody>
          <a:bodyPr/>
          <a:lstStyle/>
          <a:p>
            <a:r>
              <a:rPr lang="it-IT" dirty="0"/>
              <a:t>San PAOLO LE - BAO –THIN</a:t>
            </a:r>
          </a:p>
          <a:p>
            <a:r>
              <a:rPr lang="it-IT" sz="2000" dirty="0"/>
              <a:t>«Mentre infuria la tempesta getto l’ancora fino al trono di Dio: speranza viva che è nel mio cuore.»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74F065B-B348-137D-4FB3-D4FE0DF0D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07" y="1283247"/>
            <a:ext cx="2357716" cy="35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76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EE08B7-37C0-4C4D-B3B8-5BC717391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APPRENDERE LA SPERANZA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C89632-C8B9-689E-0C8A-91B61B1FE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3) ILGIUDIZIO FINALE</a:t>
            </a:r>
          </a:p>
          <a:p>
            <a:r>
              <a:rPr lang="it-IT" sz="2000" dirty="0"/>
              <a:t>Criterio fecondo cui orientare la vita presente come richiamo alla coscienza e al contempo come  speranza nella giustizia di Dio</a:t>
            </a:r>
          </a:p>
        </p:txBody>
      </p:sp>
      <p:pic>
        <p:nvPicPr>
          <p:cNvPr id="9226" name="Picture 10" descr="L'ARTE BIZANTINA E RUSSA: GIUDIZIO UNIVERSALE">
            <a:extLst>
              <a:ext uri="{FF2B5EF4-FFF2-40B4-BE49-F238E27FC236}">
                <a16:creationId xmlns:a16="http://schemas.microsoft.com/office/drawing/2014/main" id="{DA35D0CF-C2FA-035A-996F-025C94ED7E3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" b="1029"/>
          <a:stretch>
            <a:fillRect/>
          </a:stretch>
        </p:blipFill>
        <p:spPr bwMode="auto">
          <a:xfrm>
            <a:off x="962025" y="904875"/>
            <a:ext cx="32813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5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63AB6-DB26-8749-067B-4709FB4D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SPES NON CONFUNDIT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968B07A-5C4D-9A45-3BA1-74B50F872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Verso il Giubileo</a:t>
            </a:r>
          </a:p>
          <a:p>
            <a:r>
              <a:rPr lang="it-IT" sz="2000" dirty="0"/>
              <a:t>La speranza  nutre ed irrobustisce il cammino della vita cristiana che ha come meta l’incontro con il Signore</a:t>
            </a:r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1DB52EA0-BEF4-4953-ED69-8B527CF15A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07" r="10907"/>
          <a:stretch/>
        </p:blipFill>
        <p:spPr>
          <a:xfrm>
            <a:off x="917293" y="887506"/>
            <a:ext cx="3412659" cy="4572000"/>
          </a:xfrm>
        </p:spPr>
      </p:pic>
    </p:spTree>
    <p:extLst>
      <p:ext uri="{BB962C8B-B14F-4D97-AF65-F5344CB8AC3E}">
        <p14:creationId xmlns:p14="http://schemas.microsoft.com/office/powerpoint/2010/main" val="373982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5EDD6B-6AAE-7929-0771-928C3FD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753" y="1447800"/>
            <a:ext cx="6107859" cy="721659"/>
          </a:xfrm>
        </p:spPr>
        <p:txBody>
          <a:bodyPr/>
          <a:lstStyle/>
          <a:p>
            <a:r>
              <a:rPr lang="it-IT" dirty="0"/>
              <a:t>SEGNI DI SPERANZA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274655B-913E-BDAB-37F9-459288BBF4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4752" y="2301937"/>
            <a:ext cx="6107860" cy="289759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arenR"/>
            </a:pPr>
            <a:r>
              <a:rPr lang="it-IT" dirty="0"/>
              <a:t>LA PACE</a:t>
            </a:r>
          </a:p>
          <a:p>
            <a:pPr marL="342900" indent="-342900">
              <a:buAutoNum type="arabicParenR"/>
            </a:pPr>
            <a:r>
              <a:rPr lang="it-IT" dirty="0"/>
              <a:t>LA VITA</a:t>
            </a:r>
          </a:p>
          <a:p>
            <a:pPr marL="342900" indent="-342900">
              <a:buAutoNum type="arabicParenR"/>
            </a:pPr>
            <a:r>
              <a:rPr lang="it-IT" dirty="0"/>
              <a:t>I DISAGIATI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Detenuti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Malati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Giovani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Migranti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Anziani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Poveri</a:t>
            </a:r>
          </a:p>
        </p:txBody>
      </p:sp>
      <p:pic>
        <p:nvPicPr>
          <p:cNvPr id="11266" name="Picture 2" descr="Migranti climatici, quando a pagare sono i più poveri e fragili al mondo -  Element+">
            <a:extLst>
              <a:ext uri="{FF2B5EF4-FFF2-40B4-BE49-F238E27FC236}">
                <a16:creationId xmlns:a16="http://schemas.microsoft.com/office/drawing/2014/main" id="{F1514F15-1F01-B235-B8C9-EA5AE4BD737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14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7A5CD-F52F-FC4F-0FB3-4FF534025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SII FORTE E SPERA NEL SIGNORE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761993-A139-EF8E-457B-A2134B3AE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Lasciamoci fin d’ora attrarre </a:t>
            </a:r>
          </a:p>
          <a:p>
            <a:r>
              <a:rPr lang="it-IT" sz="2000" dirty="0"/>
              <a:t>dalla speranza e permettiamo </a:t>
            </a:r>
          </a:p>
          <a:p>
            <a:r>
              <a:rPr lang="it-IT" sz="2000" dirty="0"/>
              <a:t>che attraverso di noi </a:t>
            </a:r>
          </a:p>
          <a:p>
            <a:r>
              <a:rPr lang="it-IT" sz="2000" dirty="0"/>
              <a:t>diventi contagiosa</a:t>
            </a:r>
          </a:p>
        </p:txBody>
      </p:sp>
      <p:pic>
        <p:nvPicPr>
          <p:cNvPr id="12292" name="Picture 4" descr="Parrocchia Santa Croce: Commemorazione dei Defunti">
            <a:extLst>
              <a:ext uri="{FF2B5EF4-FFF2-40B4-BE49-F238E27FC236}">
                <a16:creationId xmlns:a16="http://schemas.microsoft.com/office/drawing/2014/main" id="{2E72BAB2-799B-CD3D-0F8D-1DB7FD07A69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3" r="162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04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50AAF-153F-E18D-FF74-23E3DA5B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b="1" dirty="0"/>
              <a:t>Abramo  modello di speranza</a:t>
            </a:r>
          </a:p>
        </p:txBody>
      </p:sp>
      <p:pic>
        <p:nvPicPr>
          <p:cNvPr id="1026" name="Picture 2" descr="Photo">
            <a:extLst>
              <a:ext uri="{FF2B5EF4-FFF2-40B4-BE49-F238E27FC236}">
                <a16:creationId xmlns:a16="http://schemas.microsoft.com/office/drawing/2014/main" id="{DB8244CE-C323-56B7-8AA3-72407924D87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2377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7425EE-96ED-3685-8442-B348C1AAD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it-IT" sz="1800" dirty="0"/>
          </a:p>
          <a:p>
            <a:r>
              <a:rPr lang="it-IT" sz="2400" dirty="0"/>
              <a:t>«credette, saldo nella speranza </a:t>
            </a:r>
          </a:p>
          <a:p>
            <a:r>
              <a:rPr lang="it-IT" sz="2400" dirty="0"/>
              <a:t>contro ogni speranza </a:t>
            </a:r>
          </a:p>
          <a:p>
            <a:r>
              <a:rPr lang="it-IT" sz="2400" dirty="0"/>
              <a:t>e così divenne padre </a:t>
            </a:r>
          </a:p>
          <a:p>
            <a:r>
              <a:rPr lang="it-IT" sz="2400" dirty="0"/>
              <a:t>di molti popoli» </a:t>
            </a:r>
          </a:p>
          <a:p>
            <a:r>
              <a:rPr lang="it-IT" sz="2400" dirty="0"/>
              <a:t>(Rom 4,18)</a:t>
            </a:r>
          </a:p>
        </p:txBody>
      </p:sp>
    </p:spTree>
    <p:extLst>
      <p:ext uri="{BB962C8B-B14F-4D97-AF65-F5344CB8AC3E}">
        <p14:creationId xmlns:p14="http://schemas.microsoft.com/office/powerpoint/2010/main" val="218443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45FB90-3ADE-1EAE-F33F-561B677D0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Cos’è la speranza ?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4914EB7-5A34-F71C-9F01-087DA10F718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2D251F-5790-537A-4D2A-4CC7FE221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/>
              <a:t>«E’ la virtù teologale per la quale desideriamo il regno dei cieli e la vita eterna come nostra felicità, riponendo la nostra fiducia nelle promesse di Cristo e appoggiandosi, non sulle nostre forze, ma sull’aiuto della grazia dello Spirito Santo.» (papa Francesco)</a:t>
            </a:r>
          </a:p>
        </p:txBody>
      </p:sp>
      <p:pic>
        <p:nvPicPr>
          <p:cNvPr id="3078" name="Picture 6" descr="Francesco, papa - Enciclopedia - Treccani">
            <a:extLst>
              <a:ext uri="{FF2B5EF4-FFF2-40B4-BE49-F238E27FC236}">
                <a16:creationId xmlns:a16="http://schemas.microsoft.com/office/drawing/2014/main" id="{187C4349-EB3E-6BCD-70A6-969C8C9CF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4" y="819150"/>
            <a:ext cx="37433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07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3782DF-4C77-781C-2572-4834F00D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Spe</a:t>
            </a:r>
            <a:r>
              <a:rPr lang="it-IT" dirty="0"/>
              <a:t> salvi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9C9594E-6A4D-773D-17F3-08909C3AB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«Nella speranza siamo stati salvati» (Rom 8,24)</a:t>
            </a:r>
          </a:p>
          <a:p>
            <a:r>
              <a:rPr lang="it-IT" sz="2000" dirty="0"/>
              <a:t>Elemento distintivo dei cristiani è il fatto che essi hanno un futuro.</a:t>
            </a:r>
          </a:p>
          <a:p>
            <a:r>
              <a:rPr lang="it-IT" sz="2000" dirty="0"/>
              <a:t>Chi ha speranza vive diversamente, gli è stata donata una vita nuovo (papa Benedetto XVI)</a:t>
            </a:r>
          </a:p>
        </p:txBody>
      </p:sp>
      <p:pic>
        <p:nvPicPr>
          <p:cNvPr id="18" name="Segnaposto immagine 17">
            <a:extLst>
              <a:ext uri="{FF2B5EF4-FFF2-40B4-BE49-F238E27FC236}">
                <a16:creationId xmlns:a16="http://schemas.microsoft.com/office/drawing/2014/main" id="{1F45D1A3-D38E-60C4-BC32-D2301B10B8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841" r="12841"/>
          <a:stretch/>
        </p:blipFill>
        <p:spPr/>
      </p:pic>
    </p:spTree>
    <p:extLst>
      <p:ext uri="{BB962C8B-B14F-4D97-AF65-F5344CB8AC3E}">
        <p14:creationId xmlns:p14="http://schemas.microsoft.com/office/powerpoint/2010/main" val="1908503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47EA0712-69E1-0BE0-60EE-2D251921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S. Giuseppina </a:t>
            </a:r>
            <a:r>
              <a:rPr lang="it-IT" dirty="0" err="1"/>
              <a:t>Bahkita</a:t>
            </a:r>
            <a:endParaRPr lang="it-IT" dirty="0"/>
          </a:p>
        </p:txBody>
      </p:sp>
      <p:pic>
        <p:nvPicPr>
          <p:cNvPr id="8" name="Segnaposto immagine 7">
            <a:extLst>
              <a:ext uri="{FF2B5EF4-FFF2-40B4-BE49-F238E27FC236}">
                <a16:creationId xmlns:a16="http://schemas.microsoft.com/office/drawing/2014/main" id="{C8C70423-3161-3D98-A134-05B665153A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584" r="18584"/>
          <a:stretch/>
        </p:blipFill>
        <p:spPr/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19B378-AE30-CEC9-59A9-77F9B330F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Venduta come schiava , torturata portava il segno di 144 cicatrici.</a:t>
            </a:r>
          </a:p>
          <a:p>
            <a:r>
              <a:rPr lang="it-IT" dirty="0" err="1"/>
              <a:t>Consoice</a:t>
            </a:r>
            <a:r>
              <a:rPr lang="it-IT" dirty="0"/>
              <a:t> </a:t>
            </a:r>
            <a:r>
              <a:rPr lang="it-IT" dirty="0" err="1"/>
              <a:t>cRistodiviene</a:t>
            </a:r>
            <a:r>
              <a:rPr lang="it-IT" dirty="0"/>
              <a:t> </a:t>
            </a:r>
            <a:r>
              <a:rPr lang="it-IT" dirty="0" err="1"/>
              <a:t>cristian</a:t>
            </a:r>
            <a:r>
              <a:rPr lang="it-IT" dirty="0"/>
              <a:t> , suora canossiana. </a:t>
            </a:r>
          </a:p>
          <a:p>
            <a:r>
              <a:rPr lang="it-IT" dirty="0"/>
              <a:t>Ora lei aveva </a:t>
            </a:r>
            <a:r>
              <a:rPr lang="it-IT" dirty="0" err="1"/>
              <a:t>spernza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980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AD849FC-630C-ABF5-6D04-C91FAA49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/>
              <a:t>ViverE</a:t>
            </a:r>
            <a:r>
              <a:rPr lang="it-IT" dirty="0"/>
              <a:t> la speranza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51E792-4C57-DD2B-1D25-F1F3C85CD0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CBE9FF-9B83-F8F7-EDF7-E02D9589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1413" y="2781549"/>
            <a:ext cx="6021388" cy="2048933"/>
          </a:xfrm>
        </p:spPr>
        <p:txBody>
          <a:bodyPr>
            <a:normAutofit/>
          </a:bodyPr>
          <a:lstStyle/>
          <a:p>
            <a:r>
              <a:rPr lang="it-IT" sz="2400" dirty="0"/>
              <a:t>Abbiamo bisogno della speranza che è Dio, il fondamento della speranza</a:t>
            </a:r>
          </a:p>
        </p:txBody>
      </p:sp>
      <p:pic>
        <p:nvPicPr>
          <p:cNvPr id="7172" name="Picture 4" descr="Le virtù teologali: la speranza">
            <a:extLst>
              <a:ext uri="{FF2B5EF4-FFF2-40B4-BE49-F238E27FC236}">
                <a16:creationId xmlns:a16="http://schemas.microsoft.com/office/drawing/2014/main" id="{3914ADE1-2A25-089C-C9AD-CBA5C5DB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25" y="914400"/>
            <a:ext cx="2790243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99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C543A-F38D-C6FA-E144-16531EA27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PEr</a:t>
            </a:r>
            <a:r>
              <a:rPr lang="it-IT" dirty="0"/>
              <a:t> </a:t>
            </a:r>
            <a:r>
              <a:rPr lang="it-IT" dirty="0" err="1"/>
              <a:t>apprenderE</a:t>
            </a:r>
            <a:r>
              <a:rPr lang="it-IT" dirty="0"/>
              <a:t> la speranza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6EAF67-860B-E2A9-D501-5FA5537D2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1) LA PREGHIERA</a:t>
            </a:r>
          </a:p>
          <a:p>
            <a:endParaRPr lang="it-IT" dirty="0"/>
          </a:p>
          <a:p>
            <a:r>
              <a:rPr lang="it-IT" sz="2000" dirty="0"/>
              <a:t>Se non mi ascolta più nessuno Dio mi ascolta ancora</a:t>
            </a:r>
          </a:p>
          <a:p>
            <a:endParaRPr lang="it-IT" dirty="0"/>
          </a:p>
        </p:txBody>
      </p:sp>
      <p:pic>
        <p:nvPicPr>
          <p:cNvPr id="4098" name="Picture 2" descr="Preghiera Cristiana - Guida la tua anima verso la pace interiore">
            <a:extLst>
              <a:ext uri="{FF2B5EF4-FFF2-40B4-BE49-F238E27FC236}">
                <a16:creationId xmlns:a16="http://schemas.microsoft.com/office/drawing/2014/main" id="{1956CC9F-276A-ECDA-2314-5603AAB9505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6" r="7906"/>
          <a:stretch>
            <a:fillRect/>
          </a:stretch>
        </p:blipFill>
        <p:spPr bwMode="auto">
          <a:xfrm>
            <a:off x="1016000" y="950913"/>
            <a:ext cx="32813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0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7BB6BF-6A90-FCFD-0525-2942E8FB7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 esempio di speranza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6D6E541-B51A-E610-D558-C0A228FEE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/>
              <a:t>Ven. card. FRANCOIS XAVIER NGUYEN VAN THUAN</a:t>
            </a:r>
          </a:p>
          <a:p>
            <a:r>
              <a:rPr lang="it-IT" dirty="0"/>
              <a:t>Durante 13 anni di carcere dura in Vietnam vivere l’ascolto di Dio e  l’Eucaristia celebrata clandestinamente divenne una crescente forma di speranza</a:t>
            </a:r>
          </a:p>
        </p:txBody>
      </p:sp>
      <p:pic>
        <p:nvPicPr>
          <p:cNvPr id="6148" name="Picture 4" descr="Press">
            <a:extLst>
              <a:ext uri="{FF2B5EF4-FFF2-40B4-BE49-F238E27FC236}">
                <a16:creationId xmlns:a16="http://schemas.microsoft.com/office/drawing/2014/main" id="{166C7148-1B38-2497-E8FA-442FF04A64E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167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E568B4-9AE6-8BC2-06DE-9DDF4BEC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APPRENDERE  LA  SPERANZA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5CED981-47D1-7470-1E13-1CC4EAA7548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AF890D0-9902-2C92-7C40-04AB57E8D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2) L’AGIRE E LA SOFFERENZA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Ogni agire retto è speranza in atto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Nella sofferenza capisco che Dio si è fatto uomo per </a:t>
            </a:r>
            <a:r>
              <a:rPr lang="it-IT" dirty="0" err="1"/>
              <a:t>com</a:t>
            </a:r>
            <a:r>
              <a:rPr lang="it-IT" dirty="0"/>
              <a:t>-patire con l’uomo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Com</a:t>
            </a:r>
            <a:r>
              <a:rPr lang="it-IT" dirty="0"/>
              <a:t>-patire con Gesù nell’offerta delle fatiche quotidiana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0FA56FD-B1A9-A484-DDB9-D84D2981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56" y="1093694"/>
            <a:ext cx="3669930" cy="39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48926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551</TotalTime>
  <Words>387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Sezione</vt:lpstr>
      <vt:lpstr>Il grande dono della speranza</vt:lpstr>
      <vt:lpstr>Abramo  modello di speranza</vt:lpstr>
      <vt:lpstr>Cos’è la speranza ?</vt:lpstr>
      <vt:lpstr>Spe salvi</vt:lpstr>
      <vt:lpstr>S. Giuseppina Bahkita</vt:lpstr>
      <vt:lpstr>ViverE la speranza</vt:lpstr>
      <vt:lpstr>PEr apprenderE la speranza</vt:lpstr>
      <vt:lpstr>Un esempio di speranza</vt:lpstr>
      <vt:lpstr>PER APPRENDERE  LA  SPERANZA</vt:lpstr>
      <vt:lpstr>UN ESEMPIO DI SPERANZA</vt:lpstr>
      <vt:lpstr>PER APPRENDERE LA SPERANZA</vt:lpstr>
      <vt:lpstr>SPES NON CONFUNDIT</vt:lpstr>
      <vt:lpstr>SEGNI DI SPERANZA</vt:lpstr>
      <vt:lpstr>SII FORTE E SPERA NEL SIGNORE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Gian Paolo Cassano</dc:creator>
  <cp:lastModifiedBy>Gian Paolo Cassano</cp:lastModifiedBy>
  <cp:revision>3</cp:revision>
  <dcterms:created xsi:type="dcterms:W3CDTF">2024-10-10T19:25:31Z</dcterms:created>
  <dcterms:modified xsi:type="dcterms:W3CDTF">2024-10-11T18:42:41Z</dcterms:modified>
</cp:coreProperties>
</file>